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8" r:id="rId9"/>
    <p:sldId id="269" r:id="rId10"/>
    <p:sldId id="266" r:id="rId11"/>
    <p:sldId id="271" r:id="rId12"/>
    <p:sldId id="270" r:id="rId13"/>
    <p:sldId id="272" r:id="rId14"/>
    <p:sldId id="267" r:id="rId15"/>
    <p:sldId id="275" r:id="rId16"/>
    <p:sldId id="274" r:id="rId17"/>
    <p:sldId id="276" r:id="rId18"/>
    <p:sldId id="273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F15C5-B0BD-45C5-A576-802F847C2C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1DD6B-D872-4C25-8F52-D2291EFB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34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2E4CE-E845-4CAC-8CDF-7BEF2D474F4B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6F902-3EA8-4837-88FB-176F6812AB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C:\Users\Администратор\Desktop\142647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286807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3" y="285728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Уровень взят!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:\Users\Администратор\Desktop\9409808-Vector-illustration-Cartoon-young-winner-with-golden-trophy-cup-Stock-Vect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9624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Дом\Local Settings\Temporary Internet Files\Content.IE5\Q9ATCDEX\MC90042447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2928934"/>
            <a:ext cx="2500330" cy="2571768"/>
          </a:xfrm>
          <a:prstGeom prst="rect">
            <a:avLst/>
          </a:prstGeom>
          <a:noFill/>
        </p:spPr>
      </p:pic>
      <p:sp>
        <p:nvSpPr>
          <p:cNvPr id="10" name="Круглая лента лицом вверх 9">
            <a:hlinkClick r:id="rId5" action="ppaction://hlinksldjump"/>
          </p:cNvPr>
          <p:cNvSpPr/>
          <p:nvPr/>
        </p:nvSpPr>
        <p:spPr>
          <a:xfrm>
            <a:off x="5214942" y="5572140"/>
            <a:ext cx="2664296" cy="83671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Идём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дальше!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429388" y="857232"/>
            <a:ext cx="2483768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142873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Переходим</a:t>
            </a:r>
          </a:p>
          <a:p>
            <a:r>
              <a:rPr lang="ru-RU" sz="2000" dirty="0" smtClean="0"/>
              <a:t> на </a:t>
            </a:r>
            <a:r>
              <a:rPr lang="ru-RU" sz="2000" dirty="0"/>
              <a:t>5</a:t>
            </a:r>
            <a:r>
              <a:rPr lang="ru-RU" sz="2000" dirty="0" smtClean="0"/>
              <a:t> уровень!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Рисунок 8" descr="https://im0-tub-ru.yandex.net/i?id=75bb96cbf2a93f3112d3e352953cb8d6-l&amp;n=13"/>
          <p:cNvPicPr/>
          <p:nvPr/>
        </p:nvPicPr>
        <p:blipFill>
          <a:blip r:embed="rId3"/>
          <a:srcRect t="4889"/>
          <a:stretch>
            <a:fillRect/>
          </a:stretch>
        </p:blipFill>
        <p:spPr bwMode="auto">
          <a:xfrm>
            <a:off x="1643042" y="571480"/>
            <a:ext cx="714380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85728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диктант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857356" y="1704142"/>
            <a:ext cx="564360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Самооценка: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Ошибок нет –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«5»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1-2 ошибки –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«4»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3-4 ошибки –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«3»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5 и более ошибок –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«2»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91521" y="357166"/>
            <a:ext cx="2560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85852" y="1288196"/>
            <a:ext cx="700092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Работа не волк - в лес не .....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Чужой земли не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..... ,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а своей не отдадим.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Что в порядке лежит, само под руку .....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Худая снасть и отдохнуть не 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….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3" y="285728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Уровень взят!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:\Users\Администратор\Desktop\9409808-Vector-illustration-Cartoon-young-winner-with-golden-trophy-cup-Stock-Vect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9624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Дом\Local Settings\Temporary Internet Files\Content.IE5\Q9ATCDEX\MC90042447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2928934"/>
            <a:ext cx="2500330" cy="2571768"/>
          </a:xfrm>
          <a:prstGeom prst="rect">
            <a:avLst/>
          </a:prstGeom>
          <a:noFill/>
        </p:spPr>
      </p:pic>
      <p:sp>
        <p:nvSpPr>
          <p:cNvPr id="10" name="Круглая лента лицом вверх 9">
            <a:hlinkClick r:id="rId5" action="ppaction://hlinksldjump"/>
          </p:cNvPr>
          <p:cNvSpPr/>
          <p:nvPr/>
        </p:nvSpPr>
        <p:spPr>
          <a:xfrm>
            <a:off x="5214942" y="5572140"/>
            <a:ext cx="2664296" cy="83671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Идём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дальше!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429388" y="857232"/>
            <a:ext cx="2483768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142873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Переходим</a:t>
            </a:r>
          </a:p>
          <a:p>
            <a:r>
              <a:rPr lang="ru-RU" sz="2000" dirty="0" smtClean="0"/>
              <a:t> на </a:t>
            </a:r>
            <a:r>
              <a:rPr lang="ru-RU" sz="2000" dirty="0"/>
              <a:t>7</a:t>
            </a:r>
            <a:r>
              <a:rPr lang="ru-RU" sz="2000" dirty="0" smtClean="0"/>
              <a:t> уровень!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3"/>
          <a:srcRect l="1980" t="1111"/>
          <a:stretch>
            <a:fillRect/>
          </a:stretch>
        </p:blipFill>
        <p:spPr bwMode="auto">
          <a:xfrm>
            <a:off x="1714480" y="500042"/>
            <a:ext cx="7072362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85728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 фразу: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728" y="1357299"/>
            <a:ext cx="692948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Я научился…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Я хотел бы…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Оказывается, что…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57224" y="571480"/>
            <a:ext cx="72866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Если вы справились с заданиями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всех уровней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без   ошибок –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«5».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Если вы успешно прошли на четвёртый уровень, ваша оценка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«4».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Если же есть ошибки или вы не успели выполнить задание, то вы можете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закончить свою работу дома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и получить за неё оценку на следующем уроке.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500306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928662" y="500042"/>
            <a:ext cx="771530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Домашнее задание 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А - §89, упр. 526, составить диалог на предложенную тему (тем, кто полностью выполнил программу урока);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Б - §89, составить словарный диктант, включив в него слова, в которых были допущены ошибки, упр. 523 (тем, кто не успел выполнить работу над ошибками)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В - §89, закончить работу по индивидуальной карточке, сдать на следующем уроке тетрадь на проверку учителю (тем, кто не успел выполнить задание 4 уровня).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00166" y="285728"/>
            <a:ext cx="6858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Игра пройдена успешно!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:\Users\Администратор\Desktop\9409808-Vector-illustration-Cartoon-young-winner-with-golden-trophy-cup-Stock-Vect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9624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Дом\Local Settings\Temporary Internet Files\Content.IE5\Q9ATCDEX\MC90042447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2928934"/>
            <a:ext cx="2643206" cy="3286148"/>
          </a:xfrm>
          <a:prstGeom prst="rect">
            <a:avLst/>
          </a:prstGeom>
          <a:noFill/>
        </p:spPr>
      </p:pic>
      <p:sp>
        <p:nvSpPr>
          <p:cNvPr id="11" name="Выноска-облако 10"/>
          <p:cNvSpPr/>
          <p:nvPr/>
        </p:nvSpPr>
        <p:spPr>
          <a:xfrm>
            <a:off x="6429388" y="857232"/>
            <a:ext cx="2483768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1428736"/>
            <a:ext cx="141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Спасибо                         за  работу!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C:\Users\Администратор\Desktop\i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21537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8" y="142852"/>
            <a:ext cx="6715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Проверяем домашнее задание: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928670"/>
            <a:ext cx="76438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/>
              <a:t>      Цветёт ива. Вокруг неё лета</a:t>
            </a:r>
            <a:r>
              <a:rPr lang="ru-RU" sz="2800" u="sng" dirty="0" smtClean="0">
                <a:solidFill>
                  <a:srgbClr val="C00000"/>
                </a:solidFill>
              </a:rPr>
              <a:t>ю</a:t>
            </a:r>
            <a:r>
              <a:rPr lang="ru-RU" sz="2800" dirty="0" smtClean="0"/>
              <a:t>т (на –</a:t>
            </a:r>
            <a:r>
              <a:rPr lang="ru-RU" sz="2800" dirty="0" err="1" smtClean="0"/>
              <a:t>ать</a:t>
            </a:r>
            <a:r>
              <a:rPr lang="ru-RU" sz="2800" dirty="0" smtClean="0"/>
              <a:t>, </a:t>
            </a:r>
            <a:r>
              <a:rPr lang="en-US" sz="2800" dirty="0" smtClean="0"/>
              <a:t>I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шмели, порха</a:t>
            </a:r>
            <a:r>
              <a:rPr lang="ru-RU" sz="2800" u="sng" dirty="0" smtClean="0">
                <a:solidFill>
                  <a:srgbClr val="C00000"/>
                </a:solidFill>
              </a:rPr>
              <a:t>ю</a:t>
            </a:r>
            <a:r>
              <a:rPr lang="ru-RU" sz="2800" dirty="0" smtClean="0"/>
              <a:t>т (на –</a:t>
            </a:r>
            <a:r>
              <a:rPr lang="ru-RU" sz="2800" dirty="0" err="1" smtClean="0"/>
              <a:t>ать</a:t>
            </a:r>
            <a:r>
              <a:rPr lang="ru-RU" sz="2800" dirty="0" smtClean="0"/>
              <a:t>, </a:t>
            </a:r>
            <a:r>
              <a:rPr lang="en-US" sz="2800" dirty="0" smtClean="0"/>
              <a:t>I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бабочки, сует</a:t>
            </a:r>
            <a:r>
              <a:rPr lang="ru-RU" sz="2800" u="sng" dirty="0" smtClean="0">
                <a:solidFill>
                  <a:srgbClr val="C00000"/>
                </a:solidFill>
              </a:rPr>
              <a:t>я</a:t>
            </a:r>
            <a:r>
              <a:rPr lang="ru-RU" sz="2800" dirty="0" smtClean="0"/>
              <a:t>тся (уд. </a:t>
            </a:r>
            <a:r>
              <a:rPr lang="ru-RU" sz="2800" dirty="0" err="1" smtClean="0"/>
              <a:t>оконч</a:t>
            </a:r>
            <a:r>
              <a:rPr lang="ru-RU" sz="2800" dirty="0" smtClean="0"/>
              <a:t>., </a:t>
            </a:r>
            <a:r>
              <a:rPr lang="en-US" sz="2800" dirty="0" smtClean="0"/>
              <a:t>II</a:t>
            </a:r>
            <a:r>
              <a:rPr lang="ru-RU" sz="2800" dirty="0" smtClean="0"/>
              <a:t>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бестолковые мухи. Над лужицами вь</a:t>
            </a:r>
            <a:r>
              <a:rPr lang="ru-RU" sz="2800" u="sng" dirty="0" smtClean="0">
                <a:solidFill>
                  <a:srgbClr val="C00000"/>
                </a:solidFill>
              </a:rPr>
              <a:t>ю</a:t>
            </a:r>
            <a:r>
              <a:rPr lang="ru-RU" sz="2800" dirty="0" smtClean="0"/>
              <a:t>тся (</a:t>
            </a:r>
            <a:r>
              <a:rPr lang="ru-RU" sz="2800" dirty="0" err="1" smtClean="0"/>
              <a:t>ударн</a:t>
            </a:r>
            <a:r>
              <a:rPr lang="ru-RU" sz="2800" dirty="0" smtClean="0"/>
              <a:t>. </a:t>
            </a:r>
            <a:r>
              <a:rPr lang="ru-RU" sz="2800" dirty="0" err="1" smtClean="0"/>
              <a:t>оконч</a:t>
            </a:r>
            <a:r>
              <a:rPr lang="ru-RU" sz="2800" dirty="0" smtClean="0"/>
              <a:t>., </a:t>
            </a:r>
            <a:r>
              <a:rPr lang="en-US" sz="2800" dirty="0" smtClean="0"/>
              <a:t>I</a:t>
            </a:r>
            <a:r>
              <a:rPr lang="ru-RU" sz="2800" dirty="0" smtClean="0"/>
              <a:t>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комары.</a:t>
            </a:r>
          </a:p>
          <a:p>
            <a:pPr algn="just">
              <a:buNone/>
            </a:pPr>
            <a:r>
              <a:rPr lang="ru-RU" sz="2800" dirty="0" smtClean="0"/>
              <a:t>     Перелётные птицы тороп</a:t>
            </a:r>
            <a:r>
              <a:rPr lang="ru-RU" sz="2800" u="sng" dirty="0" smtClean="0">
                <a:solidFill>
                  <a:srgbClr val="C00000"/>
                </a:solidFill>
              </a:rPr>
              <a:t>я</a:t>
            </a:r>
            <a:r>
              <a:rPr lang="ru-RU" sz="2800" dirty="0" smtClean="0"/>
              <a:t>тся (на –</a:t>
            </a:r>
            <a:r>
              <a:rPr lang="ru-RU" sz="2800" dirty="0" err="1" smtClean="0"/>
              <a:t>ить</a:t>
            </a:r>
            <a:r>
              <a:rPr lang="ru-RU" sz="2800" dirty="0" smtClean="0"/>
              <a:t>, </a:t>
            </a:r>
            <a:r>
              <a:rPr lang="en-US" sz="2800" dirty="0" smtClean="0"/>
              <a:t>II</a:t>
            </a:r>
            <a:r>
              <a:rPr lang="ru-RU" sz="2800" dirty="0" smtClean="0"/>
              <a:t>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на родину, к своим гнёздам. Позже других направля</a:t>
            </a:r>
            <a:r>
              <a:rPr lang="ru-RU" sz="2800" u="sng" dirty="0" smtClean="0">
                <a:solidFill>
                  <a:srgbClr val="C00000"/>
                </a:solidFill>
              </a:rPr>
              <a:t>ю</a:t>
            </a:r>
            <a:r>
              <a:rPr lang="ru-RU" sz="2800" dirty="0" smtClean="0"/>
              <a:t>тся (на –ять, </a:t>
            </a:r>
            <a:r>
              <a:rPr lang="en-US" sz="2800" dirty="0" smtClean="0"/>
              <a:t>I</a:t>
            </a:r>
            <a:r>
              <a:rPr lang="ru-RU" sz="2800" dirty="0" smtClean="0"/>
              <a:t>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самые яркие и пёстрые птицы. Зимородок возвраща</a:t>
            </a:r>
            <a:r>
              <a:rPr lang="ru-RU" sz="2800" u="sng" dirty="0" smtClean="0">
                <a:solidFill>
                  <a:srgbClr val="C00000"/>
                </a:solidFill>
              </a:rPr>
              <a:t>е</a:t>
            </a:r>
            <a:r>
              <a:rPr lang="ru-RU" sz="2800" dirty="0" smtClean="0"/>
              <a:t>тся (на –</a:t>
            </a:r>
            <a:r>
              <a:rPr lang="ru-RU" sz="2800" dirty="0" err="1" smtClean="0"/>
              <a:t>ать</a:t>
            </a:r>
            <a:r>
              <a:rPr lang="ru-RU" sz="2800" dirty="0" smtClean="0"/>
              <a:t>, </a:t>
            </a:r>
            <a:r>
              <a:rPr lang="en-US" sz="2800" dirty="0" smtClean="0"/>
              <a:t>I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из Египта, а иволга прилета</a:t>
            </a:r>
            <a:r>
              <a:rPr lang="ru-RU" sz="2800" u="sng" dirty="0" smtClean="0">
                <a:solidFill>
                  <a:srgbClr val="C00000"/>
                </a:solidFill>
              </a:rPr>
              <a:t>е</a:t>
            </a:r>
            <a:r>
              <a:rPr lang="ru-RU" sz="2800" dirty="0" smtClean="0"/>
              <a:t>т (на –</a:t>
            </a:r>
            <a:r>
              <a:rPr lang="ru-RU" sz="2800" dirty="0" err="1" smtClean="0"/>
              <a:t>ать</a:t>
            </a:r>
            <a:r>
              <a:rPr lang="ru-RU" sz="2800" dirty="0" smtClean="0"/>
              <a:t>, </a:t>
            </a:r>
            <a:r>
              <a:rPr lang="en-US" sz="2800" dirty="0" smtClean="0"/>
              <a:t>I </a:t>
            </a:r>
            <a:r>
              <a:rPr lang="ru-RU" sz="2800" dirty="0" err="1" smtClean="0"/>
              <a:t>спр</a:t>
            </a:r>
            <a:r>
              <a:rPr lang="ru-RU" sz="2800" dirty="0" smtClean="0"/>
              <a:t>.) из Южной Африки.</a:t>
            </a:r>
            <a:endParaRPr lang="ru-RU" sz="2800" dirty="0"/>
          </a:p>
        </p:txBody>
      </p:sp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4644008" y="6021288"/>
            <a:ext cx="2664296" cy="6206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Идём дальше!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3" y="285728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Уровень взят!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:\Users\Администратор\Desktop\9409808-Vector-illustration-Cartoon-young-winner-with-golden-trophy-cup-Stock-Vect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9624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Дом\Local Settings\Temporary Internet Files\Content.IE5\Q9ATCDEX\MC90042447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2928934"/>
            <a:ext cx="2500330" cy="2571768"/>
          </a:xfrm>
          <a:prstGeom prst="rect">
            <a:avLst/>
          </a:prstGeom>
          <a:noFill/>
        </p:spPr>
      </p:pic>
      <p:sp>
        <p:nvSpPr>
          <p:cNvPr id="10" name="Круглая лента лицом вверх 9">
            <a:hlinkClick r:id="rId5" action="ppaction://hlinksldjump"/>
          </p:cNvPr>
          <p:cNvSpPr/>
          <p:nvPr/>
        </p:nvSpPr>
        <p:spPr>
          <a:xfrm>
            <a:off x="5214942" y="5572140"/>
            <a:ext cx="2664296" cy="83671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Идём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дальше!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429388" y="857232"/>
            <a:ext cx="2483768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142873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Переходим</a:t>
            </a:r>
          </a:p>
          <a:p>
            <a:r>
              <a:rPr lang="ru-RU" sz="2000" dirty="0" smtClean="0"/>
              <a:t> на 2 уровень!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71736" y="571480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себя!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12775" y="1600200"/>
          <a:ext cx="8153400" cy="3614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6951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r>
                        <a:rPr lang="ru-RU" sz="2400" baseline="0" dirty="0" smtClean="0"/>
                        <a:t> спряжение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II</a:t>
                      </a:r>
                      <a:r>
                        <a:rPr lang="ru-RU" sz="2400" dirty="0" smtClean="0"/>
                        <a:t> спряжение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? спряжение</a:t>
                      </a:r>
                      <a:endParaRPr lang="ru-RU" sz="2400" dirty="0"/>
                    </a:p>
                  </a:txBody>
                  <a:tcPr/>
                </a:tc>
              </a:tr>
              <a:tr h="2919606"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откусывать</a:t>
                      </a:r>
                    </a:p>
                    <a:p>
                      <a:pPr algn="ctr"/>
                      <a:r>
                        <a:rPr lang="ru-RU" sz="2800" dirty="0" smtClean="0"/>
                        <a:t>проседать</a:t>
                      </a:r>
                    </a:p>
                    <a:p>
                      <a:pPr algn="ctr"/>
                      <a:r>
                        <a:rPr lang="ru-RU" sz="2800" dirty="0" smtClean="0"/>
                        <a:t>уменьшаться</a:t>
                      </a:r>
                    </a:p>
                    <a:p>
                      <a:pPr algn="ctr"/>
                      <a:r>
                        <a:rPr lang="ru-RU" sz="2800" dirty="0" smtClean="0"/>
                        <a:t>понимать</a:t>
                      </a:r>
                    </a:p>
                    <a:p>
                      <a:pPr algn="ctr"/>
                      <a:r>
                        <a:rPr lang="ru-RU" sz="2800" dirty="0" smtClean="0"/>
                        <a:t>уйти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управиться</a:t>
                      </a:r>
                    </a:p>
                    <a:p>
                      <a:pPr algn="ctr"/>
                      <a:r>
                        <a:rPr lang="ru-RU" sz="2800" dirty="0" smtClean="0"/>
                        <a:t>смотреть (</a:t>
                      </a:r>
                      <a:r>
                        <a:rPr lang="ru-RU" sz="2800" dirty="0" err="1" smtClean="0"/>
                        <a:t>искл</a:t>
                      </a:r>
                      <a:r>
                        <a:rPr lang="ru-RU" sz="2800" dirty="0" smtClean="0"/>
                        <a:t>.)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бежать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хотеть</a:t>
                      </a:r>
                    </a:p>
                    <a:p>
                      <a:pPr algn="ctr"/>
                      <a:r>
                        <a:rPr lang="ru-RU" sz="2800" dirty="0" smtClean="0"/>
                        <a:t>есть</a:t>
                      </a:r>
                    </a:p>
                    <a:p>
                      <a:pPr algn="ctr"/>
                      <a:r>
                        <a:rPr lang="ru-RU" sz="2800" dirty="0" smtClean="0"/>
                        <a:t>дать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7356" y="500042"/>
            <a:ext cx="58847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Разноспрягаемые глаголы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357430"/>
            <a:ext cx="72866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-Какие цели поставим перед собой на этом уроке?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какие вопросы хотите получить ответы?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Что может помочь нам в решении их?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3" y="285728"/>
            <a:ext cx="6000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Уровень взят!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:\Users\Администратор\Desktop\9409808-Vector-illustration-Cartoon-young-winner-with-golden-trophy-cup-Stock-Vect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9624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Дом\Local Settings\Temporary Internet Files\Content.IE5\Q9ATCDEX\MC90042447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2928934"/>
            <a:ext cx="2500330" cy="2571768"/>
          </a:xfrm>
          <a:prstGeom prst="rect">
            <a:avLst/>
          </a:prstGeom>
          <a:noFill/>
        </p:spPr>
      </p:pic>
      <p:sp>
        <p:nvSpPr>
          <p:cNvPr id="10" name="Круглая лента лицом вверх 9">
            <a:hlinkClick r:id="rId5" action="ppaction://hlinksldjump"/>
          </p:cNvPr>
          <p:cNvSpPr/>
          <p:nvPr/>
        </p:nvSpPr>
        <p:spPr>
          <a:xfrm>
            <a:off x="5214942" y="5572140"/>
            <a:ext cx="2664296" cy="83671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Идём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дальше!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429388" y="857232"/>
            <a:ext cx="2483768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142873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Переходим</a:t>
            </a:r>
          </a:p>
          <a:p>
            <a:r>
              <a:rPr lang="ru-RU" sz="2000" dirty="0" smtClean="0"/>
              <a:t> на 3 уровень!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86604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357430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3554" name="Picture 2" descr="https://im3-tub-ru.yandex.net/i?id=37b073cbcb3263b891e355154e00e612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34179">
            <a:off x="787628" y="1989608"/>
            <a:ext cx="2714644" cy="4214842"/>
          </a:xfrm>
          <a:prstGeom prst="rect">
            <a:avLst/>
          </a:prstGeom>
          <a:noFill/>
        </p:spPr>
      </p:pic>
      <p:pic>
        <p:nvPicPr>
          <p:cNvPr id="23556" name="Picture 4" descr="http://cartoon-bunny-rabbits.clipartonline.net/_/rsrc/1390247962870/home/baby-bunny-cartoon%20clipart_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142984"/>
            <a:ext cx="5072058" cy="54292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43043" y="285728"/>
            <a:ext cx="6000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Хотеть-есть-дать-бежать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2357430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714356"/>
            <a:ext cx="68580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Право первого выстрела определяется заранее учителем.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Выстрел попал в цель, если соперник на него не ответил. Он «тяжело ранен» и «отправляется на  лечение» – повторно изучает материал параграфа.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Победитель «дуэли» переходит на     5 уровень игры.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43043" y="285728"/>
            <a:ext cx="6000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Дуэльный кодекс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488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13</cp:revision>
  <dcterms:created xsi:type="dcterms:W3CDTF">2017-01-06T06:28:15Z</dcterms:created>
  <dcterms:modified xsi:type="dcterms:W3CDTF">2017-01-07T08:57:51Z</dcterms:modified>
</cp:coreProperties>
</file>